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397" r:id="rId5"/>
    <p:sldId id="259" r:id="rId6"/>
    <p:sldId id="386" r:id="rId7"/>
    <p:sldId id="387" r:id="rId8"/>
    <p:sldId id="267" r:id="rId9"/>
    <p:sldId id="268" r:id="rId10"/>
    <p:sldId id="289" r:id="rId11"/>
    <p:sldId id="293" r:id="rId12"/>
    <p:sldId id="394" r:id="rId13"/>
    <p:sldId id="385" r:id="rId14"/>
    <p:sldId id="389" r:id="rId15"/>
    <p:sldId id="390" r:id="rId16"/>
    <p:sldId id="391" r:id="rId17"/>
    <p:sldId id="392" r:id="rId18"/>
    <p:sldId id="291" r:id="rId19"/>
    <p:sldId id="432" r:id="rId20"/>
    <p:sldId id="433" r:id="rId21"/>
    <p:sldId id="435" r:id="rId22"/>
    <p:sldId id="434" r:id="rId23"/>
    <p:sldId id="436" r:id="rId24"/>
    <p:sldId id="395" r:id="rId25"/>
    <p:sldId id="398" r:id="rId26"/>
    <p:sldId id="399" r:id="rId27"/>
    <p:sldId id="403" r:id="rId28"/>
    <p:sldId id="401" r:id="rId29"/>
    <p:sldId id="402" r:id="rId30"/>
    <p:sldId id="404" r:id="rId31"/>
    <p:sldId id="405" r:id="rId32"/>
    <p:sldId id="408" r:id="rId33"/>
    <p:sldId id="406" r:id="rId34"/>
    <p:sldId id="407" r:id="rId35"/>
    <p:sldId id="409" r:id="rId36"/>
    <p:sldId id="411" r:id="rId37"/>
    <p:sldId id="412" r:id="rId38"/>
    <p:sldId id="396" r:id="rId39"/>
    <p:sldId id="417" r:id="rId40"/>
    <p:sldId id="431" r:id="rId41"/>
    <p:sldId id="418" r:id="rId42"/>
    <p:sldId id="416" r:id="rId43"/>
    <p:sldId id="419" r:id="rId44"/>
    <p:sldId id="422" r:id="rId45"/>
    <p:sldId id="420" r:id="rId46"/>
    <p:sldId id="424" r:id="rId47"/>
    <p:sldId id="425" r:id="rId48"/>
    <p:sldId id="426" r:id="rId49"/>
    <p:sldId id="423" r:id="rId50"/>
    <p:sldId id="421" r:id="rId51"/>
    <p:sldId id="427" r:id="rId52"/>
    <p:sldId id="429" r:id="rId53"/>
    <p:sldId id="428" r:id="rId54"/>
    <p:sldId id="430" r:id="rId55"/>
    <p:sldId id="437" r:id="rId56"/>
    <p:sldId id="388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6AC6-0449-4BD6-A51A-90ED697B54EE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D5FC-F1CC-4723-B3E5-C32528FD99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0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o</a:t>
            </a:r>
            <a:r>
              <a:rPr lang="pt-BR" baseline="0" dirty="0"/>
              <a:t> campo de saturações e a </a:t>
            </a:r>
            <a:r>
              <a:rPr lang="pt-BR" dirty="0"/>
              <a:t>adaptação da malha ao longo da</a:t>
            </a:r>
            <a:r>
              <a:rPr lang="pt-BR" baseline="0" dirty="0"/>
              <a:t> simulação, </a:t>
            </a:r>
          </a:p>
          <a:p>
            <a:r>
              <a:rPr lang="pt-BR" baseline="0" dirty="0"/>
              <a:t>Destacamos os volumes mantidos na escala fina e vemos que estes acompanham a frente de saturação</a:t>
            </a:r>
          </a:p>
          <a:p>
            <a:r>
              <a:rPr lang="pt-BR" baseline="0" dirty="0"/>
              <a:t>Além disso, vemos que a solução na escala NU-ADM apresenta uma boa aproximação em relação à solução direta na escala fina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8BD5-94FE-4E1B-84B6-8C93192CD0A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7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7F70F-50F5-953E-B4FF-135B9785A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93129-D95E-5899-93F0-D0746A3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08F80-9186-C155-B7B4-5AA557C0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9F97D-2349-8C26-B65C-63672B0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DE4A3-C199-09DB-D7EE-FAA2D68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9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27CA1-9904-3766-0D79-33897094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9AB13F-48CA-E8D4-C010-13139D1A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CF58-D3A3-F0A4-2FBB-72895052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10F46-476F-846C-1F3B-A74F9610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4294F-6092-345F-68A8-CCEA9CF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12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7FEEE2-622A-88E4-B23E-940D525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0D149-AC8C-054E-4F5E-89730CA0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4ED18-95E8-1B6A-C5DF-ADA9F1DF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1831A-2E6A-9675-D333-F451CE2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6FE25-E4C2-7A38-EC16-67A2075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17D9-D7DA-6D4A-EC4C-58D07F11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CA82B-E1F1-8CB4-9F73-EA84D4F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1D7A-802A-DAE4-A1E9-CE6BABC9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4F1D6-7815-7CB8-D3F1-23CFC321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72AA1-C048-B2A8-9E4F-8AC82BE4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2653-103D-BAE3-15C0-18A39359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2AE89-64CA-CC62-3517-6E0104D8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75A27-EC06-449E-C80F-83F6A2ED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34803-F6D0-375D-A3DA-9BD0340F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83C50-FE0F-5ABE-257D-4DAB0EA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BAB19-6F90-B737-4F4E-8F6BB60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82982-DF16-329A-9EFB-DC3E31EDD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565DB-A463-B766-3220-B46D759A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BA398-1E8F-57D7-7F1C-26A53E42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615860-9E40-DD7F-7D6A-4D852D91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6D70C-CBEE-7BE5-EC5F-F26207B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A2211-C21D-9BD4-3037-AE1BB2E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97C7-ECB0-549F-B9EB-E2BAE4CA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C2ABD-74E7-DD36-5684-65722BD6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28F981-49CC-ED51-0214-E256BAC9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1CE1F2-4BAA-B7A7-6C75-04BCC017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3F07E0-55E0-C239-517C-FD8D4B5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70DFE9-0866-300F-D2AD-2D65F475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5E4EDF-4536-06DD-B7E0-E5ADC4BF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7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D103-31E5-EE0F-206A-B617BCB1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97ACA-0ECB-8B3E-338E-B7E746C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9FF2A-FFAC-D3ED-4DB1-E9BA851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9B794-7E34-34FE-DDD5-EC4F3B2D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2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609D4-D5A5-EE29-6591-9BA441EC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7E1618-83A7-CFE6-4B8B-F7EF2798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2315B-B330-69A2-74C8-A8670D26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68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27B0-955B-93D2-2138-50D3E41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53955-43D9-FD52-9342-4CD7768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C6F94-224E-C2F1-5C8C-8B0E0741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0D65A-AFDC-87C4-C014-10DFD75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EF9E9-59D8-1900-F3A4-0D8B621B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85481-B03F-2C46-0A90-C4A4AE7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AE88-2642-258C-E240-E27D250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DE7032-DDDB-19D2-6034-545556901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9376B-CD0C-4467-212A-5ED82C0F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AFE1A-6378-7493-AC95-2A7686FF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5CB2-2FE9-21BB-A8EF-5BF16F13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4760D-D891-4542-4D87-1B29509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45E915-6058-39B5-886B-8B7579E5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2E50A-9A62-38FB-1F71-290D4591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8B76CE-346E-64BC-5CC7-BB09469F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749C1-BD0B-56B7-5A48-17428273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127CD7-D78F-3FBC-BCA3-3826AE81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6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1F5-27E1-3F64-FB84-0536DD83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6513"/>
            <a:ext cx="9144000" cy="2387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EDS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9DCD2-4BA8-B612-8324-3034F2BB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509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Paulo Rodrigues de Andrade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2B678B-AFFD-33D4-3D37-24DCA879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201" y="174838"/>
            <a:ext cx="971687" cy="1096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DA464-3939-F021-878F-2042F653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95323"/>
            <a:ext cx="1322659" cy="13226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5829E2-FE22-2FB2-AF5A-EB456EBBD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" y="4916330"/>
            <a:ext cx="1096814" cy="1638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B56E44-3309-F8E2-13B5-FE3346E7C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5" y="5135562"/>
            <a:ext cx="1295400" cy="1200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882DC3-DB59-6C06-968C-47DC1150F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13" y="5003714"/>
            <a:ext cx="1957367" cy="14709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E01089-6645-F2AB-1F41-8067BCD7A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37" y="5094080"/>
            <a:ext cx="1313277" cy="1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22">
            <a:extLst>
              <a:ext uri="{FF2B5EF4-FFF2-40B4-BE49-F238E27FC236}">
                <a16:creationId xmlns:a16="http://schemas.microsoft.com/office/drawing/2014/main" id="{B0958182-BEF3-2301-E31F-795A5996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</p:spTree>
    <p:extLst>
      <p:ext uri="{BB962C8B-B14F-4D97-AF65-F5344CB8AC3E}">
        <p14:creationId xmlns:p14="http://schemas.microsoft.com/office/powerpoint/2010/main" val="302413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16742DF-69E6-49CD-87D6-DEE3B56C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2824"/>
            <a:ext cx="4937185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Solução </a:t>
            </a:r>
            <a:r>
              <a:rPr lang="pt-BR" dirty="0" err="1">
                <a:latin typeface="Times New Roman"/>
                <a:cs typeface="Calibri" panose="020F0502020204030204"/>
              </a:rPr>
              <a:t>Multiescala</a:t>
            </a:r>
            <a:endParaRPr lang="pt-BR" dirty="0">
              <a:latin typeface="Times New Roman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6034666" y="3111359"/>
            <a:ext cx="3586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Pressure of coarse mesh volumes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E4F4-75D6-4201-B1D1-7AFA4FB72E5B}"/>
              </a:ext>
            </a:extLst>
          </p:cNvPr>
          <p:cNvSpPr txBox="1"/>
          <p:nvPr/>
        </p:nvSpPr>
        <p:spPr>
          <a:xfrm>
            <a:off x="6034666" y="3574899"/>
            <a:ext cx="2471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Multiscale pressure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E03B426-5169-A3E8-71DF-D652664FAC08}"/>
              </a:ext>
            </a:extLst>
          </p:cNvPr>
          <p:cNvGrpSpPr/>
          <p:nvPr/>
        </p:nvGrpSpPr>
        <p:grpSpPr>
          <a:xfrm>
            <a:off x="1084257" y="3296025"/>
            <a:ext cx="2732369" cy="2505049"/>
            <a:chOff x="1411287" y="3590868"/>
            <a:chExt cx="1876425" cy="1722890"/>
          </a:xfrm>
        </p:grpSpPr>
        <p:pic>
          <p:nvPicPr>
            <p:cNvPr id="3" name="Imagem 5">
              <a:extLst>
                <a:ext uri="{FF2B5EF4-FFF2-40B4-BE49-F238E27FC236}">
                  <a16:creationId xmlns:a16="http://schemas.microsoft.com/office/drawing/2014/main" id="{EF8FDBBF-10A0-43D6-95D3-26DB1DBE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9" y="3590868"/>
              <a:ext cx="1714500" cy="304800"/>
            </a:xfrm>
            <a:prstGeom prst="rect">
              <a:avLst/>
            </a:prstGeom>
          </p:spPr>
        </p:pic>
        <p:pic>
          <p:nvPicPr>
            <p:cNvPr id="8" name="Imagem 8" descr="Desenho com traços pretos em fundo branco&#10;&#10;Descrição gerada com alta confiança">
              <a:extLst>
                <a:ext uri="{FF2B5EF4-FFF2-40B4-BE49-F238E27FC236}">
                  <a16:creationId xmlns:a16="http://schemas.microsoft.com/office/drawing/2014/main" id="{ABE7B3B7-2B3A-4C5E-8EA8-C1868069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830" y="4017381"/>
              <a:ext cx="1482272" cy="322633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A9002AF1-901D-4521-AF7C-84A793CE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287" y="4525224"/>
              <a:ext cx="1876425" cy="304800"/>
            </a:xfrm>
            <a:prstGeom prst="rect">
              <a:avLst/>
            </a:prstGeom>
          </p:spPr>
        </p:pic>
        <p:pic>
          <p:nvPicPr>
            <p:cNvPr id="17" name="Imagem 18">
              <a:extLst>
                <a:ext uri="{FF2B5EF4-FFF2-40B4-BE49-F238E27FC236}">
                  <a16:creationId xmlns:a16="http://schemas.microsoft.com/office/drawing/2014/main" id="{E9E6CB6E-21E7-4CC9-AAB4-26F6B71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04" y="5075633"/>
              <a:ext cx="1009650" cy="238125"/>
            </a:xfrm>
            <a:prstGeom prst="rect">
              <a:avLst/>
            </a:prstGeom>
          </p:spPr>
        </p:pic>
      </p:grpSp>
      <p:pic>
        <p:nvPicPr>
          <p:cNvPr id="21" name="Imagem 22">
            <a:extLst>
              <a:ext uri="{FF2B5EF4-FFF2-40B4-BE49-F238E27FC236}">
                <a16:creationId xmlns:a16="http://schemas.microsoft.com/office/drawing/2014/main" id="{16640695-6E47-4586-8145-47D9ACE6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774" y="3181786"/>
            <a:ext cx="228600" cy="238125"/>
          </a:xfrm>
          <a:prstGeom prst="rect">
            <a:avLst/>
          </a:prstGeom>
        </p:spPr>
      </p:pic>
      <p:pic>
        <p:nvPicPr>
          <p:cNvPr id="24" name="Imagem 24">
            <a:extLst>
              <a:ext uri="{FF2B5EF4-FFF2-40B4-BE49-F238E27FC236}">
                <a16:creationId xmlns:a16="http://schemas.microsoft.com/office/drawing/2014/main" id="{94F43634-B60F-47CE-8202-CC4B81AAD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361" y="3680715"/>
            <a:ext cx="352425" cy="23812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DFC857D-4916-7F2C-52A6-FBF89781D625}"/>
              </a:ext>
            </a:extLst>
          </p:cNvPr>
          <p:cNvGrpSpPr/>
          <p:nvPr/>
        </p:nvGrpSpPr>
        <p:grpSpPr>
          <a:xfrm>
            <a:off x="6388436" y="4421572"/>
            <a:ext cx="1971614" cy="1206387"/>
            <a:chOff x="6302422" y="4611318"/>
            <a:chExt cx="1362075" cy="858158"/>
          </a:xfrm>
        </p:grpSpPr>
        <p:pic>
          <p:nvPicPr>
            <p:cNvPr id="26" name="Imagem 26">
              <a:extLst>
                <a:ext uri="{FF2B5EF4-FFF2-40B4-BE49-F238E27FC236}">
                  <a16:creationId xmlns:a16="http://schemas.microsoft.com/office/drawing/2014/main" id="{8BCFBA2D-D232-41DB-90E5-609A1A63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422" y="4611318"/>
              <a:ext cx="1362075" cy="304800"/>
            </a:xfrm>
            <a:prstGeom prst="rect">
              <a:avLst/>
            </a:prstGeom>
          </p:spPr>
        </p:pic>
        <p:pic>
          <p:nvPicPr>
            <p:cNvPr id="28" name="Imagem 28">
              <a:extLst>
                <a:ext uri="{FF2B5EF4-FFF2-40B4-BE49-F238E27FC236}">
                  <a16:creationId xmlns:a16="http://schemas.microsoft.com/office/drawing/2014/main" id="{355DFCA6-6DCB-43F7-A27D-BB112AF8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4348" y="5164676"/>
              <a:ext cx="1038225" cy="304800"/>
            </a:xfrm>
            <a:prstGeom prst="rect">
              <a:avLst/>
            </a:prstGeom>
          </p:spPr>
        </p:pic>
      </p:grpSp>
      <p:sp>
        <p:nvSpPr>
          <p:cNvPr id="22" name="Espaço Reservado para Conteúdo 4">
            <a:extLst>
              <a:ext uri="{FF2B5EF4-FFF2-40B4-BE49-F238E27FC236}">
                <a16:creationId xmlns:a16="http://schemas.microsoft.com/office/drawing/2014/main" id="{B27CC09C-7D47-FEC8-6344-9E9448D6165C}"/>
              </a:ext>
            </a:extLst>
          </p:cNvPr>
          <p:cNvSpPr txBox="1">
            <a:spLocks/>
          </p:cNvSpPr>
          <p:nvPr/>
        </p:nvSpPr>
        <p:spPr>
          <a:xfrm>
            <a:off x="1148843" y="5801074"/>
            <a:ext cx="2570729" cy="983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Solução na escala grossa: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número menor de graus de liberdade</a:t>
            </a:r>
          </a:p>
        </p:txBody>
      </p:sp>
      <p:pic>
        <p:nvPicPr>
          <p:cNvPr id="5" name="Imagem 22">
            <a:extLst>
              <a:ext uri="{FF2B5EF4-FFF2-40B4-BE49-F238E27FC236}">
                <a16:creationId xmlns:a16="http://schemas.microsoft.com/office/drawing/2014/main" id="{29EF3C1E-8F14-BA7A-C300-F5CD3C5A0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CEB112F9-ACEF-46D8-8AAE-4FA6BCD40F0E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0719E-A7D1-E274-FEB0-6464401635BA}"/>
              </a:ext>
            </a:extLst>
          </p:cNvPr>
          <p:cNvSpPr txBox="1">
            <a:spLocks/>
          </p:cNvSpPr>
          <p:nvPr/>
        </p:nvSpPr>
        <p:spPr>
          <a:xfrm>
            <a:off x="9173408" y="438061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Prolongamento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95B0BC1-A000-45BE-56DC-5C3CD84C854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360050" y="4635814"/>
            <a:ext cx="810875" cy="11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D6D537-5275-2BFE-6CF1-04133D242D39}"/>
              </a:ext>
            </a:extLst>
          </p:cNvPr>
          <p:cNvSpPr txBox="1">
            <a:spLocks/>
          </p:cNvSpPr>
          <p:nvPr/>
        </p:nvSpPr>
        <p:spPr>
          <a:xfrm>
            <a:off x="6843305" y="604186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Restrição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0E0C641-9C35-0E5F-89D8-630D8C0E4A20}"/>
              </a:ext>
            </a:extLst>
          </p:cNvPr>
          <p:cNvCxnSpPr>
            <a:cxnSpLocks/>
          </p:cNvCxnSpPr>
          <p:nvPr/>
        </p:nvCxnSpPr>
        <p:spPr>
          <a:xfrm>
            <a:off x="7541701" y="5681358"/>
            <a:ext cx="0" cy="29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3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6DAEED8-F621-02C7-AE7D-50FA0F2A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27" y="1487763"/>
            <a:ext cx="6806162" cy="36540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1EE6F0-C26E-3CF3-898A-3EB357AF6480}"/>
              </a:ext>
            </a:extLst>
          </p:cNvPr>
          <p:cNvSpPr txBox="1"/>
          <p:nvPr/>
        </p:nvSpPr>
        <p:spPr>
          <a:xfrm>
            <a:off x="3792712" y="5664674"/>
            <a:ext cx="2811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 et al (2022)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6EE19A-0AD1-C06B-4AD8-B3FADD67D454}"/>
              </a:ext>
            </a:extLst>
          </p:cNvPr>
          <p:cNvSpPr txBox="1"/>
          <p:nvPr/>
        </p:nvSpPr>
        <p:spPr>
          <a:xfrm>
            <a:off x="1583427" y="514184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069C68-4664-76B9-EC5B-934F4318F005}"/>
              </a:ext>
            </a:extLst>
          </p:cNvPr>
          <p:cNvSpPr txBox="1"/>
          <p:nvPr/>
        </p:nvSpPr>
        <p:spPr>
          <a:xfrm>
            <a:off x="3997203" y="514184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Fine-</a:t>
            </a:r>
            <a:r>
              <a:rPr lang="pt-BR" dirty="0" err="1">
                <a:latin typeface="Times New Roman"/>
                <a:cs typeface="Calibri"/>
              </a:rPr>
              <a:t>scale</a:t>
            </a:r>
            <a:r>
              <a:rPr lang="pt-BR" dirty="0">
                <a:latin typeface="Times New Roman"/>
                <a:cs typeface="Calibri"/>
              </a:rPr>
              <a:t>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595CA5-7CE9-A09C-034C-B393EBEA460E}"/>
              </a:ext>
            </a:extLst>
          </p:cNvPr>
          <p:cNvSpPr txBox="1"/>
          <p:nvPr/>
        </p:nvSpPr>
        <p:spPr>
          <a:xfrm>
            <a:off x="6392339" y="5167482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NU-ADM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94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C18A2A-4185-0F42-C928-92CCC30C23A9}"/>
              </a:ext>
            </a:extLst>
          </p:cNvPr>
          <p:cNvGrpSpPr/>
          <p:nvPr/>
        </p:nvGrpSpPr>
        <p:grpSpPr>
          <a:xfrm>
            <a:off x="5076933" y="1273219"/>
            <a:ext cx="6098024" cy="4925921"/>
            <a:chOff x="2978808" y="1810467"/>
            <a:chExt cx="6098024" cy="492592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8792488-81B3-4ED0-0D8F-6742CB75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712" y="3578968"/>
              <a:ext cx="5362575" cy="14954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128124-92E3-E17B-4708-847BF954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194" y="5260013"/>
              <a:ext cx="5362575" cy="1476375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C455E71-92F4-9FB0-288A-8C089443B337}"/>
                </a:ext>
              </a:extLst>
            </p:cNvPr>
            <p:cNvGrpSpPr/>
            <p:nvPr/>
          </p:nvGrpSpPr>
          <p:grpSpPr>
            <a:xfrm>
              <a:off x="2978808" y="1810467"/>
              <a:ext cx="6098024" cy="1957482"/>
              <a:chOff x="3005842" y="899960"/>
              <a:chExt cx="6098024" cy="195748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7E7BC30-74BF-51CB-F1A9-B52A40DB6C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3" t="-491" r="183" b="1922"/>
              <a:stretch/>
            </p:blipFill>
            <p:spPr>
              <a:xfrm>
                <a:off x="3414712" y="1092601"/>
                <a:ext cx="5362575" cy="1530570"/>
              </a:xfrm>
              <a:prstGeom prst="rect">
                <a:avLst/>
              </a:prstGeom>
            </p:spPr>
          </p:pic>
          <p:sp>
            <p:nvSpPr>
              <p:cNvPr id="11" name="Seta para cima 100">
                <a:extLst>
                  <a:ext uri="{FF2B5EF4-FFF2-40B4-BE49-F238E27FC236}">
                    <a16:creationId xmlns:a16="http://schemas.microsoft.com/office/drawing/2014/main" id="{153074E3-02EA-61DF-DA36-F00F3726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5923">
                <a:off x="8664953" y="899960"/>
                <a:ext cx="438913" cy="291976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12" name="Seta para cima 6">
                <a:extLst>
                  <a:ext uri="{FF2B5EF4-FFF2-40B4-BE49-F238E27FC236}">
                    <a16:creationId xmlns:a16="http://schemas.microsoft.com/office/drawing/2014/main" id="{A6C51994-FEDA-892D-4BDE-11F2212F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95825">
                <a:off x="3028144" y="2497888"/>
                <a:ext cx="337252" cy="38185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 dirty="0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E5E693-5AC4-7F14-3F40-DFF4478E0328}"/>
              </a:ext>
            </a:extLst>
          </p:cNvPr>
          <p:cNvSpPr txBox="1"/>
          <p:nvPr/>
        </p:nvSpPr>
        <p:spPr>
          <a:xfrm>
            <a:off x="4702321" y="461635"/>
            <a:ext cx="302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FIM-NU-ADM TPFA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F9D003-24AF-0675-971B-C49FD9A9BB4D}"/>
              </a:ext>
            </a:extLst>
          </p:cNvPr>
          <p:cNvSpPr txBox="1"/>
          <p:nvPr/>
        </p:nvSpPr>
        <p:spPr>
          <a:xfrm>
            <a:off x="1299344" y="1811951"/>
            <a:ext cx="444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Permeability field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Direct simulation on Finescale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-   NU-ADM Solution</a:t>
            </a: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CBC98139-5107-A693-E9F1-D3C3C080B37D}"/>
              </a:ext>
            </a:extLst>
          </p:cNvPr>
          <p:cNvSpPr/>
          <p:nvPr/>
        </p:nvSpPr>
        <p:spPr>
          <a:xfrm>
            <a:off x="454923" y="1080121"/>
            <a:ext cx="8755338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000000"/>
                </a:solidFill>
                <a:latin typeface="Calibri Light"/>
                <a:ea typeface="DejaVu Sans"/>
              </a:rPr>
              <a:t>Two phase example: Upper layer of the CSP-SPE-10 (Water saturation)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-1" dirty="0">
              <a:solidFill>
                <a:srgbClr val="000000"/>
              </a:solidFill>
              <a:latin typeface="Calibri Light"/>
              <a:ea typeface="DejaVu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EF094-4E94-F57A-7850-E3FDA003AA15}"/>
              </a:ext>
            </a:extLst>
          </p:cNvPr>
          <p:cNvSpPr txBox="1"/>
          <p:nvPr/>
        </p:nvSpPr>
        <p:spPr>
          <a:xfrm>
            <a:off x="4702321" y="638476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Santos, Carvalho, Lyra (2022)</a:t>
            </a:r>
          </a:p>
        </p:txBody>
      </p:sp>
    </p:spTree>
    <p:extLst>
      <p:ext uri="{BB962C8B-B14F-4D97-AF65-F5344CB8AC3E}">
        <p14:creationId xmlns:p14="http://schemas.microsoft.com/office/powerpoint/2010/main" val="89583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770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73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171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9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8E91306-7FB7-A12F-EFE1-B0127E1E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990" y="3301943"/>
            <a:ext cx="5837168" cy="231692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E153C7-8A67-57B8-3B95-5E6605AD6EAE}"/>
              </a:ext>
            </a:extLst>
          </p:cNvPr>
          <p:cNvSpPr txBox="1">
            <a:spLocks/>
          </p:cNvSpPr>
          <p:nvPr/>
        </p:nvSpPr>
        <p:spPr>
          <a:xfrm>
            <a:off x="8480911" y="2429450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869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7CA7926-3CE0-DB19-9668-0A682AC32B89}"/>
              </a:ext>
            </a:extLst>
          </p:cNvPr>
          <p:cNvSpPr txBox="1">
            <a:spLocks/>
          </p:cNvSpPr>
          <p:nvPr/>
        </p:nvSpPr>
        <p:spPr>
          <a:xfrm>
            <a:off x="6532168" y="2832491"/>
            <a:ext cx="4426226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25326962-FEA5-CED8-1EA2-1BB9A001A4E5}"/>
                  </a:ext>
                </a:extLst>
              </p:cNvPr>
              <p:cNvSpPr txBox="1"/>
              <p:nvPr/>
            </p:nvSpPr>
            <p:spPr>
              <a:xfrm>
                <a:off x="7076180" y="5787779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25326962-FEA5-CED8-1EA2-1BB9A001A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180" y="5787779"/>
                <a:ext cx="2809462" cy="10511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5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</p:spTree>
    <p:extLst>
      <p:ext uri="{BB962C8B-B14F-4D97-AF65-F5344CB8AC3E}">
        <p14:creationId xmlns:p14="http://schemas.microsoft.com/office/powerpoint/2010/main" val="296698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1DD8444-63E2-89A6-DAFB-0F7013427922}"/>
              </a:ext>
            </a:extLst>
          </p:cNvPr>
          <p:cNvSpPr txBox="1"/>
          <p:nvPr/>
        </p:nvSpPr>
        <p:spPr>
          <a:xfrm>
            <a:off x="3404382" y="3943016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composicional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02BEC3D-318D-7C79-306F-A4FACC0C051A}"/>
              </a:ext>
            </a:extLst>
          </p:cNvPr>
          <p:cNvCxnSpPr/>
          <p:nvPr/>
        </p:nvCxnSpPr>
        <p:spPr>
          <a:xfrm flipH="1" flipV="1">
            <a:off x="2658795" y="3471204"/>
            <a:ext cx="745587" cy="47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do mestrado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do método multinível algébrico dinâmico não uniforme no escoamento composicional em reservatórios de petróleo utilizando malhas não estruturadas.</a:t>
            </a:r>
          </a:p>
        </p:txBody>
      </p:sp>
    </p:spTree>
    <p:extLst>
      <p:ext uri="{BB962C8B-B14F-4D97-AF65-F5344CB8AC3E}">
        <p14:creationId xmlns:p14="http://schemas.microsoft.com/office/powerpoint/2010/main" val="201986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matemático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4346-F61F-D5CA-250F-B8BAD711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1866"/>
            <a:ext cx="4876800" cy="1257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B3EC0B-F883-8C98-2168-BC11E51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5199"/>
            <a:ext cx="1438275" cy="771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B3D893-AA6C-7A28-4158-DA16B06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6724"/>
            <a:ext cx="5848350" cy="136207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5950634" y="2422456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conservação</a:t>
            </a:r>
            <a:r>
              <a:rPr lang="en-US" sz="2400" dirty="0">
                <a:latin typeface="Times New Roman"/>
                <a:cs typeface="Times New Roman"/>
              </a:rPr>
              <a:t> de mols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4F89DF-955A-99C8-E60B-E8FBD701954C}"/>
              </a:ext>
            </a:extLst>
          </p:cNvPr>
          <p:cNvSpPr txBox="1"/>
          <p:nvPr/>
        </p:nvSpPr>
        <p:spPr>
          <a:xfrm>
            <a:off x="2508887" y="3639269"/>
            <a:ext cx="78590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Igualdade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r>
              <a:rPr lang="en-US" sz="2400" dirty="0">
                <a:latin typeface="Times New Roman"/>
                <a:cs typeface="Times New Roman"/>
              </a:rPr>
              <a:t> do </a:t>
            </a:r>
            <a:r>
              <a:rPr lang="en-US" sz="2400" dirty="0" err="1">
                <a:latin typeface="Times New Roman"/>
                <a:cs typeface="Times New Roman"/>
              </a:rPr>
              <a:t>componente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nas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fases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óleo</a:t>
            </a:r>
            <a:r>
              <a:rPr lang="en-US" sz="2400" dirty="0">
                <a:latin typeface="Times New Roman"/>
                <a:cs typeface="Times New Roman"/>
              </a:rPr>
              <a:t> e </a:t>
            </a:r>
            <a:r>
              <a:rPr lang="en-US" sz="2400" dirty="0" err="1">
                <a:latin typeface="Times New Roman"/>
                <a:cs typeface="Times New Roman"/>
              </a:rPr>
              <a:t>gás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5D6BCA3-F8F4-7821-6575-C0785A967528}"/>
              </a:ext>
            </a:extLst>
          </p:cNvPr>
          <p:cNvSpPr txBox="1"/>
          <p:nvPr/>
        </p:nvSpPr>
        <p:spPr>
          <a:xfrm>
            <a:off x="6936545" y="4666928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Equações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fechamento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368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233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19472"/>
            <a:ext cx="10781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Método</a:t>
            </a:r>
            <a:r>
              <a:rPr lang="en-US" sz="2400" dirty="0">
                <a:latin typeface="Times New Roman"/>
                <a:cs typeface="Times New Roman"/>
              </a:rPr>
              <a:t> IMPEC (</a:t>
            </a:r>
            <a:r>
              <a:rPr lang="en-US" sz="2400" dirty="0" err="1">
                <a:latin typeface="Times New Roman"/>
                <a:cs typeface="Times New Roman"/>
              </a:rPr>
              <a:t>IMplicit</a:t>
            </a:r>
            <a:r>
              <a:rPr lang="en-US" sz="2400" dirty="0">
                <a:latin typeface="Times New Roman"/>
                <a:cs typeface="Times New Roman"/>
              </a:rPr>
              <a:t> Pressure Explicit Compositions)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4434415" y="3397480"/>
            <a:ext cx="27270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pressão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2AB39-6990-9268-196B-5A050D3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1933575"/>
            <a:ext cx="9715500" cy="1495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B598DD-7D27-798F-E57E-4F57ED7A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51" y="3991257"/>
            <a:ext cx="2066925" cy="5715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9FDE40-F3E9-8120-DE44-480F1479B78E}"/>
              </a:ext>
            </a:extLst>
          </p:cNvPr>
          <p:cNvGrpSpPr>
            <a:grpSpLocks noChangeAspect="1"/>
          </p:cNvGrpSpPr>
          <p:nvPr/>
        </p:nvGrpSpPr>
        <p:grpSpPr>
          <a:xfrm>
            <a:off x="207829" y="5334203"/>
            <a:ext cx="11984171" cy="1080000"/>
            <a:chOff x="303125" y="4681740"/>
            <a:chExt cx="14480041" cy="130492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DCA5E7A-0A84-B31B-EB8C-D645BA41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125" y="4915102"/>
              <a:ext cx="4895850" cy="8382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3C9D15-98EA-DD90-9DA1-B8F8B10E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741" y="4681740"/>
              <a:ext cx="9496425" cy="1304925"/>
            </a:xfrm>
            <a:prstGeom prst="rect">
              <a:avLst/>
            </a:prstGeom>
          </p:spPr>
        </p:pic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4EA8BD21-9034-8A6D-C32E-48E064A1F5DD}"/>
              </a:ext>
            </a:extLst>
          </p:cNvPr>
          <p:cNvSpPr txBox="1"/>
          <p:nvPr/>
        </p:nvSpPr>
        <p:spPr>
          <a:xfrm>
            <a:off x="3267276" y="4592896"/>
            <a:ext cx="3475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Coeficiente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F66B984-EE5E-54DE-CEC8-0DF5D7A1F7C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003550" y="4531237"/>
            <a:ext cx="263726" cy="292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6323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Estado de Peng-Robinson (PR-EOS)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F4BDD3-AAB8-2FF5-DC1A-9B7B509E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2046873"/>
            <a:ext cx="5715000" cy="10096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2413A5-8F4B-0DCE-6EEE-83EF7F7F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87" y="2094498"/>
            <a:ext cx="1543050" cy="9620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5FD92DC-0616-A131-AE6D-5AF0195D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9" y="3934484"/>
            <a:ext cx="8582025" cy="733425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EA8236EE-8899-A39D-A873-AAD3B9D2DF43}"/>
              </a:ext>
            </a:extLst>
          </p:cNvPr>
          <p:cNvSpPr txBox="1"/>
          <p:nvPr/>
        </p:nvSpPr>
        <p:spPr>
          <a:xfrm>
            <a:off x="838200" y="3388933"/>
            <a:ext cx="2819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cúbica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em</a:t>
            </a:r>
            <a:r>
              <a:rPr lang="en-US" sz="2400" dirty="0">
                <a:latin typeface="Times New Roman"/>
                <a:cs typeface="Times New Roman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423819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4712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Gargalo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CD107-707C-7F48-E8FF-E593792A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1" y="3258015"/>
            <a:ext cx="4843982" cy="28207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A1916E-07C1-236B-B178-0A325987AEAB}"/>
              </a:ext>
            </a:extLst>
          </p:cNvPr>
          <p:cNvSpPr txBox="1"/>
          <p:nvPr/>
        </p:nvSpPr>
        <p:spPr>
          <a:xfrm>
            <a:off x="1157262" y="616330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DA6507-100E-D464-DA04-14C850BDB742}"/>
              </a:ext>
            </a:extLst>
          </p:cNvPr>
          <p:cNvSpPr txBox="1"/>
          <p:nvPr/>
        </p:nvSpPr>
        <p:spPr>
          <a:xfrm>
            <a:off x="1433051" y="2228671"/>
            <a:ext cx="27644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Teste de </a:t>
            </a:r>
            <a:r>
              <a:rPr lang="en-US" sz="2400" dirty="0" err="1">
                <a:latin typeface="Times New Roman"/>
                <a:cs typeface="Times New Roman"/>
              </a:rPr>
              <a:t>estabilidade</a:t>
            </a:r>
            <a:r>
              <a:rPr lang="en-US" sz="2400" dirty="0">
                <a:latin typeface="Times New Roman"/>
                <a:cs typeface="Times New Roman"/>
              </a:rPr>
              <a:t> (Tangent Plane Distance Method)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39BC49-6FF9-4CDE-519F-4BF15565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8835"/>
            <a:ext cx="4486275" cy="10382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34300-CDEC-8A31-DECF-2E674CB9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354" y="4112148"/>
            <a:ext cx="6454320" cy="86982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CD28E7-46AA-31DF-C98D-B02DD68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363" y="5114438"/>
            <a:ext cx="5577547" cy="396219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7276AA9C-8639-ACA8-96C7-7C0A13510813}"/>
              </a:ext>
            </a:extLst>
          </p:cNvPr>
          <p:cNvSpPr txBox="1"/>
          <p:nvPr/>
        </p:nvSpPr>
        <p:spPr>
          <a:xfrm>
            <a:off x="7128122" y="2283996"/>
            <a:ext cx="2764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Phase split </a:t>
            </a:r>
          </a:p>
        </p:txBody>
      </p:sp>
    </p:spTree>
    <p:extLst>
      <p:ext uri="{BB962C8B-B14F-4D97-AF65-F5344CB8AC3E}">
        <p14:creationId xmlns:p14="http://schemas.microsoft.com/office/powerpoint/2010/main" val="304705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E459C-F599-33C4-FADE-24D40042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3795417"/>
            <a:ext cx="6219736" cy="19957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5ED59D7-B253-0C62-907C-9323275E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" y="1329665"/>
            <a:ext cx="6186223" cy="23327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5E5FD0-A1A9-75FB-99F8-61112403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06" y="3795417"/>
            <a:ext cx="5861194" cy="2141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41A2C2-A78C-90B1-7677-ED3B20D6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06" y="968815"/>
            <a:ext cx="5649905" cy="2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F3B1D-001F-214B-367C-C182324D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0" y="1391478"/>
            <a:ext cx="10104042" cy="393924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6BDA08-D6A8-BFE6-F1FC-62955CD8C02F}"/>
              </a:ext>
            </a:extLst>
          </p:cNvPr>
          <p:cNvSpPr txBox="1"/>
          <p:nvPr/>
        </p:nvSpPr>
        <p:spPr>
          <a:xfrm>
            <a:off x="1948069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Soave–</a:t>
            </a:r>
            <a:r>
              <a:rPr lang="pt-BR" dirty="0" err="1"/>
              <a:t>Redlich</a:t>
            </a:r>
            <a:r>
              <a:rPr lang="pt-BR" dirty="0"/>
              <a:t>–Kwong EOS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A30E3E-B932-B5D2-028C-96C6E37BD787}"/>
              </a:ext>
            </a:extLst>
          </p:cNvPr>
          <p:cNvSpPr txBox="1"/>
          <p:nvPr/>
        </p:nvSpPr>
        <p:spPr>
          <a:xfrm>
            <a:off x="5864086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Pytorch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58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45AF6C-F635-AFE0-510A-EFDC22B7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91" y="1171575"/>
            <a:ext cx="4010025" cy="45148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AD55CE-127B-AC60-91F0-A29B1A23EAC3}"/>
              </a:ext>
            </a:extLst>
          </p:cNvPr>
          <p:cNvSpPr txBox="1">
            <a:spLocks/>
          </p:cNvSpPr>
          <p:nvPr/>
        </p:nvSpPr>
        <p:spPr>
          <a:xfrm>
            <a:off x="5782608" y="2959548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Networks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E8D619-DE94-7D20-E929-E4C4C75F4633}"/>
              </a:ext>
            </a:extLst>
          </p:cNvPr>
          <p:cNvCxnSpPr/>
          <p:nvPr/>
        </p:nvCxnSpPr>
        <p:spPr>
          <a:xfrm flipV="1">
            <a:off x="7195930" y="2478157"/>
            <a:ext cx="768627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CA4013E-17E6-EC11-693B-A72AAD64D25D}"/>
              </a:ext>
            </a:extLst>
          </p:cNvPr>
          <p:cNvCxnSpPr>
            <a:cxnSpLocks/>
          </p:cNvCxnSpPr>
          <p:nvPr/>
        </p:nvCxnSpPr>
        <p:spPr>
          <a:xfrm>
            <a:off x="7195930" y="3429000"/>
            <a:ext cx="579161" cy="4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8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95A07F-2201-A556-B587-F0A8BD6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76" y="588893"/>
            <a:ext cx="3876675" cy="37528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3482B-FB43-A76B-C50B-492896C5A80E}"/>
              </a:ext>
            </a:extLst>
          </p:cNvPr>
          <p:cNvSpPr txBox="1">
            <a:spLocks/>
          </p:cNvSpPr>
          <p:nvPr/>
        </p:nvSpPr>
        <p:spPr>
          <a:xfrm>
            <a:off x="8449917" y="4533657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</a:rPr>
              <a:t>Classificador</a:t>
            </a:r>
            <a:endParaRPr lang="en-US" dirty="0">
              <a:cs typeface="Calibri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88CFC5E-8212-5FCE-683B-C9EA7716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6" y="1728580"/>
            <a:ext cx="64960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BB8CFBA-BDCB-3844-757C-FD0868B8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</p:txBody>
      </p:sp>
    </p:spTree>
    <p:extLst>
      <p:ext uri="{BB962C8B-B14F-4D97-AF65-F5344CB8AC3E}">
        <p14:creationId xmlns:p14="http://schemas.microsoft.com/office/powerpoint/2010/main" val="250917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C54A36-8386-6F2E-BC14-AC41342F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75C93-7FD9-547C-7DBC-4F5E0750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9" y="3588873"/>
            <a:ext cx="3457160" cy="306951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7DBCDB6-A9D7-A077-30BC-AE1B2518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2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75C93-7FD9-547C-7DBC-4F5E0750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9" y="3588873"/>
            <a:ext cx="3457160" cy="3069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FE5E08-19AE-1766-FCE1-93DD48F6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13" y="853523"/>
            <a:ext cx="4010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2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D1E17-0BA5-3EF7-2F42-ED61B218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1" y="869673"/>
            <a:ext cx="8448675" cy="4800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635950-6E7B-3B73-C6AD-F46F9770C3A9}"/>
              </a:ext>
            </a:extLst>
          </p:cNvPr>
          <p:cNvSpPr txBox="1">
            <a:spLocks/>
          </p:cNvSpPr>
          <p:nvPr/>
        </p:nvSpPr>
        <p:spPr>
          <a:xfrm>
            <a:off x="2990021" y="5753601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</a:rPr>
              <a:t>Inicializador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775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62EF593-DB53-0F8A-9158-4E6AA5D6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7" y="-1243"/>
            <a:ext cx="65151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33D1A82-FECF-EF7B-E080-FF1F3764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7" y="-1243"/>
            <a:ext cx="6515100" cy="3524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E49A9A-0295-55DC-1EF7-32ABF7CC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37" y="3721378"/>
            <a:ext cx="65341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3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1E1EF9-F3D9-A7D7-6F2B-0FE137E5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6" y="248270"/>
            <a:ext cx="6534150" cy="22002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CB070EB-49BF-A779-01D8-198B2AE0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2676525"/>
            <a:ext cx="6543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0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A0815C-71C0-4078-2016-DF3A1A61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68" y="1485005"/>
            <a:ext cx="4457700" cy="3829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71BDA11-514A-9C7F-C901-064618F5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23" y="5721350"/>
            <a:ext cx="6467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46719B-3F31-FE7D-00C2-5FFABF5D1327}"/>
              </a:ext>
            </a:extLst>
          </p:cNvPr>
          <p:cNvSpPr txBox="1"/>
          <p:nvPr/>
        </p:nvSpPr>
        <p:spPr>
          <a:xfrm>
            <a:off x="1948069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 EOS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C11D27-F4ED-6F66-7AD5-152EF52A95DB}"/>
              </a:ext>
            </a:extLst>
          </p:cNvPr>
          <p:cNvSpPr txBox="1"/>
          <p:nvPr/>
        </p:nvSpPr>
        <p:spPr>
          <a:xfrm>
            <a:off x="5864086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Tensorflow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647AEF-A025-8F0D-6924-08655695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78" y="1301529"/>
            <a:ext cx="8740015" cy="32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para a parte de cima da curva de </a:t>
            </a:r>
            <a:r>
              <a:rPr lang="pt-BR" i="1" dirty="0" err="1"/>
              <a:t>envelopment</a:t>
            </a:r>
            <a:r>
              <a:rPr lang="pt-BR" i="1" dirty="0"/>
              <a:t> </a:t>
            </a:r>
            <a:r>
              <a:rPr lang="pt-BR" i="1" dirty="0" err="1"/>
              <a:t>phase</a:t>
            </a:r>
            <a:r>
              <a:rPr lang="pt-BR" i="1" dirty="0"/>
              <a:t> </a:t>
            </a:r>
            <a:r>
              <a:rPr lang="pt-BR" dirty="0"/>
              <a:t>(Upper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Outra para a parte de baixo (Down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Tempo</a:t>
            </a:r>
          </a:p>
        </p:txBody>
      </p:sp>
    </p:spTree>
    <p:extLst>
      <p:ext uri="{BB962C8B-B14F-4D97-AF65-F5344CB8AC3E}">
        <p14:creationId xmlns:p14="http://schemas.microsoft.com/office/powerpoint/2010/main" val="109862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para a parte de cima da curva de </a:t>
            </a:r>
            <a:r>
              <a:rPr lang="pt-BR" i="1" dirty="0" err="1"/>
              <a:t>envelopment</a:t>
            </a:r>
            <a:r>
              <a:rPr lang="pt-BR" i="1" dirty="0"/>
              <a:t> </a:t>
            </a:r>
            <a:r>
              <a:rPr lang="pt-BR" i="1" dirty="0" err="1"/>
              <a:t>phase</a:t>
            </a:r>
            <a:r>
              <a:rPr lang="pt-BR" i="1" dirty="0"/>
              <a:t> </a:t>
            </a:r>
            <a:r>
              <a:rPr lang="pt-BR" dirty="0"/>
              <a:t>(Upper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Outra para a parte de baixo (Down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DC0B5D-B7A1-2412-B882-78879F50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1" y="4641827"/>
            <a:ext cx="5753100" cy="9144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7029D58-F8C1-D50D-D067-9809F40F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" y="5586870"/>
            <a:ext cx="5753100" cy="6286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51CDE8-E334-0813-0FB8-02600A87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71" y="6282507"/>
            <a:ext cx="5372100" cy="4667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E6FBE5-962B-3C1D-CE06-FCEE27B81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615632"/>
            <a:ext cx="57340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B35ABD-30B4-8D12-37AF-F93DAFDE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359532"/>
            <a:ext cx="5600700" cy="4619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732694-76B4-34DF-9C13-A0313372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17" y="501454"/>
            <a:ext cx="5695950" cy="1409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377471-EA29-1B8D-23CB-4B4A29E4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17" y="2116894"/>
            <a:ext cx="57721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1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4346A2-FE52-211D-010B-308111B8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20" y="287948"/>
            <a:ext cx="5629275" cy="4171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C180D44-4D8E-96DC-9359-2A9CE06FF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4895410"/>
            <a:ext cx="568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1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02ACD3-DA9B-E97F-3342-C93AF7A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" y="365760"/>
            <a:ext cx="11972925" cy="2524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3013CC-183E-12B6-C2E8-3C79A47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9" y="3205676"/>
            <a:ext cx="11725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9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A88A7-182C-4083-DA0F-7117B11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1" y="3827463"/>
            <a:ext cx="60293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13694A-1F9F-D03C-7B8B-512DA29F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" y="1925638"/>
            <a:ext cx="5743575" cy="1838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BD571E-1307-43BE-10B5-6CB0178C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59" y="1519238"/>
            <a:ext cx="4695825" cy="3429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2041B1-9C0F-7543-C8BF-DAD3565A7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73" y="2275865"/>
            <a:ext cx="5734050" cy="9620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1BD1136-FA50-0CE1-C8D6-E3ADDB5F2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273" y="3651617"/>
            <a:ext cx="56864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9C0DD5-A193-9334-9FE9-5833EDA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" y="1079695"/>
            <a:ext cx="11502290" cy="46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7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B775DF-8ED2-010A-9FB7-9D69578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4" y="1036979"/>
            <a:ext cx="11594819" cy="47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270CB2-5FA4-3AE0-19DD-C191112F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71" y="10551"/>
            <a:ext cx="6940868" cy="3278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8FA468-3D65-37D1-B5E4-FBD44BAA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77" y="3289421"/>
            <a:ext cx="6940868" cy="32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6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73FA87-B1BF-4F6E-0892-9D8B9CAC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07" y="0"/>
            <a:ext cx="7232186" cy="33358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EF9868-2711-3895-BA5E-049D874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3" y="3396082"/>
            <a:ext cx="7496175" cy="34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4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7E4E97-718D-86CD-80CF-0C94C163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528198"/>
            <a:ext cx="4562475" cy="371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21F4F-EEE5-01B3-ABE0-41517AAC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811"/>
            <a:ext cx="5619750" cy="45910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0F953A-7943-F69E-1A9E-3E53DC3AD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01" y="1224366"/>
            <a:ext cx="5657850" cy="7239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160CD-4633-AC5F-8B72-E90E7627F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01" y="4639370"/>
            <a:ext cx="5734050" cy="18288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39E7E07-5AC4-F1AB-E3F3-9464DBE30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663" y="2258217"/>
            <a:ext cx="5686425" cy="762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BA07B4-871D-2FF2-DE56-B93DC6627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801" y="3330168"/>
            <a:ext cx="5772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/>
                <a:cs typeface="Calibri"/>
              </a:rPr>
              <a:t>Upscaling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Times New Roman"/>
                <a:cs typeface="Times New Roman"/>
              </a:rPr>
              <a:t>Low</a:t>
            </a:r>
            <a:r>
              <a:rPr lang="pt-BR" dirty="0">
                <a:latin typeface="Times New Roman"/>
                <a:cs typeface="Times New Roman"/>
              </a:rPr>
              <a:t> </a:t>
            </a:r>
            <a:r>
              <a:rPr lang="pt-BR" dirty="0" err="1">
                <a:latin typeface="Times New Roman"/>
                <a:cs typeface="Times New Roman"/>
              </a:rPr>
              <a:t>accuracy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35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1F6541-4629-6D8D-1983-75FF492E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1087828"/>
            <a:ext cx="5610225" cy="771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AA63C0-DA15-946B-C629-B7E755CE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57059"/>
            <a:ext cx="58483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5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1A18C0-E035-84AE-AF21-5436AD0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4" y="3107347"/>
            <a:ext cx="5686425" cy="3752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4A204C7-DC2B-982F-9D79-308EE8D1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39" y="519405"/>
            <a:ext cx="5667375" cy="15144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4A31BF-C252-8812-D694-2FE37401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6" y="2506613"/>
            <a:ext cx="4686300" cy="3476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EA1C00C-CA14-3131-59EF-343969B0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6" y="884579"/>
            <a:ext cx="5657850" cy="9810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F7A6945-E51C-E8CD-80B8-593A87C3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1" y="2187673"/>
            <a:ext cx="5781675" cy="20288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F0D29F-E2BE-33DD-F051-1FAAA0B4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48" y="4384796"/>
            <a:ext cx="5676900" cy="20669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7C4F37-5F73-C665-C7D0-CB6BC945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564" y="254428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83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FE0155-717D-5E9C-DEC7-8B0BC93D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054395"/>
            <a:ext cx="11668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11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E9C873-9650-7DD3-0648-3D7637D2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"/>
            <a:ext cx="8501063" cy="30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007D0-964D-D8F5-476B-C0ADAA3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3189850"/>
            <a:ext cx="899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9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Discussões</a:t>
            </a:r>
          </a:p>
        </p:txBody>
      </p:sp>
    </p:spTree>
    <p:extLst>
      <p:ext uri="{BB962C8B-B14F-4D97-AF65-F5344CB8AC3E}">
        <p14:creationId xmlns:p14="http://schemas.microsoft.com/office/powerpoint/2010/main" val="199355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98CC0-9038-08C7-2AB3-1EA256D9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Demétrio Filho, de Souza Menezes. 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Utilização de métodos de transferência de escala na simulação de recuperação de hidrocarbonetos com aplicação de computação distribuída.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2009. Universidade Federal de Pernambuco, 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Universidade Federal de Pernambuco.</a:t>
            </a:r>
          </a:p>
          <a:p>
            <a:pPr marL="0" indent="0">
              <a:buNone/>
            </a:pPr>
            <a:r>
              <a:rPr lang="en-US" sz="1200" dirty="0"/>
              <a:t>Dong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Cheng. Kang, Tong.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least squares based diamond scheme for anisotropic diffusion problems on polygonal meshes.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2021. </a:t>
            </a:r>
            <a:r>
              <a:rPr lang="nl-NL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J Numer Meth Fluids</a:t>
            </a:r>
            <a:r>
              <a:rPr lang="nl-NL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, Vol. 93, No. 11.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en-US" sz="1200" dirty="0"/>
              <a:t>Michelsen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Michael L. 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isothermal flash problem. Part I. Stability.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1982.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Fluid Phase Equilibria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, Vol. 9, No. 1 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Santos, José C. A. Carvalho, Darlan K. E. Lyra, Paulo R. M.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Fully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Implicit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Algebraic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Dynamic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Multilevel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Non-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Uniform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Resolution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Two-Phase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Flowin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Highly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Heterogeneous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Porous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2022.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Proceedings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joint XLIII Ibero-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Latin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-American Congress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ABMEC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Santos, José Cícero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Araujo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Lyra, Paulo Roberto Maciel. Andrade, João Paulo Rodrigues. Souza, Artur Castiel Reis. Lira Filho, Ricardo Jorge Morais. Carvalho, Darlan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Karlo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Elisiário. 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Algebraic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Dynamic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Multilevel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Non-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Uniform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Mesh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Resolution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Adaptive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Algebraic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Solver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Operator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Two-Phase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Highly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Heterogeneous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Petroleum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Reservoirs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2022.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Wang, Kun.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Luo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Jia. Wei,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Yizheng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Wu,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Keliu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Li, Jing. Chen,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Zhangxin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Artificial neural network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assisted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two-phase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flash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calculations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isothermal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thermal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compositional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simulations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2019.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Fluid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Equilibria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Vol. 486.  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200" dirty="0"/>
              <a:t>Zhang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Xiaoying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Ma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Funing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Yin.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Shangxian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Wallace, Corey D.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Soltanian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Mohamad Reza.  Dai,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Zhenxue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Ritzi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Robert W.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Ziqi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Zhan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Chuanjun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Lü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Xiaoshu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upscaling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fluid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heterogeneous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media: A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critical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review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2021. 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, Vol. 303.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3552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B74B59-5078-2C7D-CB6F-1F7C3FAA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5" y="4056132"/>
            <a:ext cx="9859190" cy="24367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012F07-DAAC-9B55-989F-7E2B8CE5F833}"/>
              </a:ext>
            </a:extLst>
          </p:cNvPr>
          <p:cNvSpPr txBox="1"/>
          <p:nvPr/>
        </p:nvSpPr>
        <p:spPr>
          <a:xfrm>
            <a:off x="4728598" y="6488668"/>
            <a:ext cx="2454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Demétrio (2009)</a:t>
            </a:r>
          </a:p>
        </p:txBody>
      </p:sp>
    </p:spTree>
    <p:extLst>
      <p:ext uri="{BB962C8B-B14F-4D97-AF65-F5344CB8AC3E}">
        <p14:creationId xmlns:p14="http://schemas.microsoft.com/office/powerpoint/2010/main" val="159839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9753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36B87-1335-2678-46C9-45717A26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15" y="3293781"/>
            <a:ext cx="8277225" cy="3162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A90F-6DD6-9727-2320-28C592F120A1}"/>
              </a:ext>
            </a:extLst>
          </p:cNvPr>
          <p:cNvSpPr txBox="1"/>
          <p:nvPr/>
        </p:nvSpPr>
        <p:spPr>
          <a:xfrm>
            <a:off x="6095999" y="6456081"/>
            <a:ext cx="27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Zhang et al (2021)</a:t>
            </a:r>
          </a:p>
        </p:txBody>
      </p:sp>
    </p:spTree>
    <p:extLst>
      <p:ext uri="{BB962C8B-B14F-4D97-AF65-F5344CB8AC3E}">
        <p14:creationId xmlns:p14="http://schemas.microsoft.com/office/powerpoint/2010/main" val="20650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25FDB-8DAE-3967-A408-BB96B164950B}"/>
              </a:ext>
            </a:extLst>
          </p:cNvPr>
          <p:cNvSpPr txBox="1"/>
          <p:nvPr/>
        </p:nvSpPr>
        <p:spPr>
          <a:xfrm>
            <a:off x="3523399" y="38046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905C8-CA25-1DC7-0E38-218EE96DB1CA}"/>
              </a:ext>
            </a:extLst>
          </p:cNvPr>
          <p:cNvSpPr txBox="1"/>
          <p:nvPr/>
        </p:nvSpPr>
        <p:spPr>
          <a:xfrm>
            <a:off x="3523399" y="46047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CA9D-0F7D-2DF4-BA2F-D9EC0BA36DAD}"/>
              </a:ext>
            </a:extLst>
          </p:cNvPr>
          <p:cNvSpPr txBox="1"/>
          <p:nvPr/>
        </p:nvSpPr>
        <p:spPr>
          <a:xfrm>
            <a:off x="7005367" y="3947528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19CC4-2B44-B9B6-9E9C-05A3AECC0840}"/>
              </a:ext>
            </a:extLst>
          </p:cNvPr>
          <p:cNvSpPr txBox="1"/>
          <p:nvPr/>
        </p:nvSpPr>
        <p:spPr>
          <a:xfrm>
            <a:off x="7005367" y="4823827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8B2DD-B349-CAB4-3F53-6D45F3441F24}"/>
              </a:ext>
            </a:extLst>
          </p:cNvPr>
          <p:cNvSpPr txBox="1"/>
          <p:nvPr/>
        </p:nvSpPr>
        <p:spPr>
          <a:xfrm>
            <a:off x="5290867" y="5623928"/>
            <a:ext cx="1181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pic>
        <p:nvPicPr>
          <p:cNvPr id="17" name="Imagem 23">
            <a:extLst>
              <a:ext uri="{FF2B5EF4-FFF2-40B4-BE49-F238E27FC236}">
                <a16:creationId xmlns:a16="http://schemas.microsoft.com/office/drawing/2014/main" id="{52DF78B6-EF9E-6438-1597-8FA9A46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42" y="3338726"/>
            <a:ext cx="2419350" cy="22464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D75B6-E202-F39A-01B1-EA323B96B55F}"/>
              </a:ext>
            </a:extLst>
          </p:cNvPr>
          <p:cNvSpPr txBox="1"/>
          <p:nvPr/>
        </p:nvSpPr>
        <p:spPr>
          <a:xfrm>
            <a:off x="4177879" y="6023798"/>
            <a:ext cx="372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 in certain regions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Allows multiple levels</a:t>
            </a:r>
            <a:endParaRPr lang="en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6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1010</Words>
  <Application>Microsoft Office PowerPoint</Application>
  <PresentationFormat>Widescreen</PresentationFormat>
  <Paragraphs>174</Paragraphs>
  <Slides>56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Times New Roman</vt:lpstr>
      <vt:lpstr>Tema do Office</vt:lpstr>
      <vt:lpstr>Apresentação EDS II</vt:lpstr>
      <vt:lpstr>Tema do mestrado</vt:lpstr>
      <vt:lpstr>Simulação numérica</vt:lpstr>
      <vt:lpstr>Simulação numérica</vt:lpstr>
      <vt:lpstr>Estratégias de mudança de escala</vt:lpstr>
      <vt:lpstr>Estratégias de mudança de escala</vt:lpstr>
      <vt:lpstr>Estratégias de mudança de escala</vt:lpstr>
      <vt:lpstr>Estratégias de mudança de escala</vt:lpstr>
      <vt:lpstr>Estratégias de mudança de escala</vt:lpstr>
      <vt:lpstr>Método Multiescala/ADM/NU-ADM</vt:lpstr>
      <vt:lpstr>Método Multiescala/ADM/NU-ADM</vt:lpstr>
      <vt:lpstr>Método Multiescala/ADM/NU-ADM</vt:lpstr>
      <vt:lpstr>Apresentação do PowerPoint</vt:lpstr>
      <vt:lpstr>Métodos de aproximação do fluxo</vt:lpstr>
      <vt:lpstr>Métodos de aproximação do fluxo</vt:lpstr>
      <vt:lpstr>Métodos de aproximação do fluxo</vt:lpstr>
      <vt:lpstr>Métodos de aproximação do fluxo</vt:lpstr>
      <vt:lpstr>Modelo composicional</vt:lpstr>
      <vt:lpstr>Modelo composicional</vt:lpstr>
      <vt:lpstr>Modelo composicional</vt:lpstr>
      <vt:lpstr>Modelo composicional</vt:lpstr>
      <vt:lpstr>Modelo composicional</vt:lpstr>
      <vt:lpstr>Modelo composicional</vt:lpstr>
      <vt:lpstr>Papers</vt:lpstr>
      <vt:lpstr>Papers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Papers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Discussões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EDS II</dc:title>
  <dc:creator>jp</dc:creator>
  <cp:lastModifiedBy>jp</cp:lastModifiedBy>
  <cp:revision>63</cp:revision>
  <dcterms:created xsi:type="dcterms:W3CDTF">2023-06-20T02:38:21Z</dcterms:created>
  <dcterms:modified xsi:type="dcterms:W3CDTF">2023-06-25T18:13:55Z</dcterms:modified>
</cp:coreProperties>
</file>